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64" r:id="rId4"/>
    <p:sldId id="335" r:id="rId5"/>
    <p:sldId id="265" r:id="rId6"/>
    <p:sldId id="279" r:id="rId7"/>
    <p:sldId id="267" r:id="rId8"/>
    <p:sldId id="296" r:id="rId9"/>
    <p:sldId id="297" r:id="rId10"/>
    <p:sldId id="263" r:id="rId11"/>
    <p:sldId id="313" r:id="rId12"/>
    <p:sldId id="331" r:id="rId13"/>
    <p:sldId id="315" r:id="rId14"/>
    <p:sldId id="316" r:id="rId15"/>
    <p:sldId id="334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 userDrawn="1">
          <p15:clr>
            <a:srgbClr val="A4A3A4"/>
          </p15:clr>
        </p15:guide>
        <p15:guide id="2" pos="38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759"/>
    <a:srgbClr val="819FA1"/>
    <a:srgbClr val="C75346"/>
    <a:srgbClr val="71B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96" y="60"/>
      </p:cViewPr>
      <p:guideLst>
        <p:guide orient="horz" pos="2187"/>
        <p:guide pos="3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29C66-0B8E-4984-8651-D0CFCAB57E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2911C-5866-4C23-9D0E-2F8349179B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10058400" cy="5029200"/>
          </a:xfrm>
          <a:prstGeom prst="rect">
            <a:avLst/>
          </a:prstGeom>
        </p:spPr>
      </p:pic>
      <p:sp>
        <p:nvSpPr>
          <p:cNvPr id="37" name="TextBox 23"/>
          <p:cNvSpPr txBox="1"/>
          <p:nvPr/>
        </p:nvSpPr>
        <p:spPr>
          <a:xfrm>
            <a:off x="4126865" y="2990215"/>
            <a:ext cx="4028440" cy="10922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noAutofit/>
          </a:bodyPr>
          <a:lstStyle>
            <a:defPPr>
              <a:defRPr lang="zh-CN"/>
            </a:defPPr>
            <a:lvl1pPr marL="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265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165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43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033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2595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86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76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0025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dirty="0">
                <a:solidFill>
                  <a:srgbClr val="C7534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rPr>
              <a:t>MMORPG</a:t>
            </a:r>
            <a:endParaRPr lang="zh-CN" altLang="en-US" sz="6600" dirty="0">
              <a:solidFill>
                <a:srgbClr val="C7534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 Light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9332596" cy="607060"/>
            <a:chOff x="171450" y="381000"/>
            <a:chExt cx="9332596" cy="60706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C75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57401" y="381000"/>
              <a:ext cx="7446645" cy="607060"/>
              <a:chOff x="979259" y="377372"/>
              <a:chExt cx="9007044" cy="607060"/>
            </a:xfrm>
          </p:grpSpPr>
          <p:sp>
            <p:nvSpPr>
              <p:cNvPr id="7" name="文本框 49"/>
              <p:cNvSpPr txBox="1">
                <a:spLocks noChangeArrowheads="1"/>
              </p:cNvSpPr>
              <p:nvPr/>
            </p:nvSpPr>
            <p:spPr bwMode="auto">
              <a:xfrm>
                <a:off x="979259" y="677727"/>
                <a:ext cx="9007044" cy="306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3895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3895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3895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3895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Systems that manipulate players desire</a:t>
                </a:r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79259" y="377372"/>
                <a:ext cx="455459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Gamblized Gameplay Systems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05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 Placeholder 32"/>
          <p:cNvSpPr txBox="1"/>
          <p:nvPr/>
        </p:nvSpPr>
        <p:spPr>
          <a:xfrm>
            <a:off x="704850" y="1911350"/>
            <a:ext cx="6470650" cy="11912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Instead of pricing the items, it’s more addictive to mire players into gambling. Players are more willing to spend money on a gamblized game even though the price of an item is the same.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11" name="Text Placeholder 32"/>
          <p:cNvSpPr txBox="1"/>
          <p:nvPr/>
        </p:nvSpPr>
        <p:spPr>
          <a:xfrm>
            <a:off x="704850" y="3361055"/>
            <a:ext cx="5162550" cy="1360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Each draw will produce an illusion that makes players think they are lucky enough to win the jackpot(in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  <a:sym typeface="+mn-ea"/>
              </a:rPr>
              <a:t>Genshin Impact is five star character and weapon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).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3465" y="3102610"/>
            <a:ext cx="5062220" cy="2929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10058400" cy="5029200"/>
          </a:xfrm>
          <a:prstGeom prst="rect">
            <a:avLst/>
          </a:prstGeom>
        </p:spPr>
      </p:pic>
      <p:sp>
        <p:nvSpPr>
          <p:cNvPr id="37" name="TextBox 23"/>
          <p:cNvSpPr txBox="1"/>
          <p:nvPr/>
        </p:nvSpPr>
        <p:spPr>
          <a:xfrm>
            <a:off x="1264285" y="3429000"/>
            <a:ext cx="9018905" cy="68516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noAutofit/>
          </a:bodyPr>
          <a:lstStyle>
            <a:defPPr>
              <a:defRPr lang="zh-CN"/>
            </a:defPPr>
            <a:lvl1pPr marL="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265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165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43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033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2595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86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760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0025" algn="l" defTabSz="68453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rgbClr val="C75346"/>
                </a:solidFill>
                <a:ea typeface="微软雅黑" panose="020B0503020204020204" pitchFamily="34" charset="-122"/>
                <a:cs typeface="+mn-lt"/>
              </a:rPr>
              <a:t>Which game’s mode do you prefer, pay to play or free-to-play?  </a:t>
            </a:r>
            <a:endParaRPr lang="en-US" altLang="zh-CN" sz="2800" dirty="0">
              <a:solidFill>
                <a:srgbClr val="C75346"/>
              </a:solidFill>
              <a:ea typeface="微软雅黑" panose="020B0503020204020204" pitchFamily="34" charset="-122"/>
              <a:cs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4979670" cy="400050"/>
            <a:chOff x="171450" y="381000"/>
            <a:chExt cx="4979670" cy="40005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71B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0" y="381000"/>
              <a:ext cx="30937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 rerising the MMORPG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dirty="0" smtClean="0">
                <a:solidFill>
                  <a:schemeClr val="bg1"/>
                </a:solidFill>
              </a:rPr>
              <a:t>06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Text Placeholder 32"/>
          <p:cNvSpPr txBox="1"/>
          <p:nvPr/>
        </p:nvSpPr>
        <p:spPr>
          <a:xfrm>
            <a:off x="704850" y="1904365"/>
            <a:ext cx="5391150" cy="11195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MMORPG seems to dying in when the debut of smartphones, players changed to a more casual mobile platform. 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3" name="Text Placeholder 32"/>
          <p:cNvSpPr txBox="1"/>
          <p:nvPr/>
        </p:nvSpPr>
        <p:spPr>
          <a:xfrm>
            <a:off x="704850" y="2968625"/>
            <a:ext cx="4959985" cy="16871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  <a:sym typeface="+mn-ea"/>
              </a:rPr>
              <a:t>However since the performance of smartphones is more and more powerful. More and more producers are planning to develop MMORPG games due to the great success of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  <a:sym typeface="+mn-ea"/>
              </a:rPr>
              <a:t> Genshin Impact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  <a:sym typeface="+mn-ea"/>
              </a:rPr>
              <a:t>. 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4295" y="1392555"/>
            <a:ext cx="2340610" cy="152019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60" y="2968625"/>
            <a:ext cx="1711325" cy="23018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95" y="3182620"/>
            <a:ext cx="2760345" cy="267081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60" y="1440815"/>
            <a:ext cx="2279650" cy="1248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5168900" cy="400050"/>
            <a:chOff x="171450" y="381000"/>
            <a:chExt cx="5168900" cy="40005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71B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0" y="381000"/>
              <a:ext cx="32829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Why I dislike online games.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dirty="0" smtClean="0">
                <a:solidFill>
                  <a:schemeClr val="bg1"/>
                </a:solidFill>
              </a:rPr>
              <a:t>07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Text Placeholder 32"/>
          <p:cNvSpPr txBox="1"/>
          <p:nvPr/>
        </p:nvSpPr>
        <p:spPr>
          <a:xfrm>
            <a:off x="704850" y="1904365"/>
            <a:ext cx="5236210" cy="11195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The gameplay systems of online games are monetized, massive money is needed to have the equal experience of single player games.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3" name="Text Placeholder 32"/>
          <p:cNvSpPr txBox="1"/>
          <p:nvPr/>
        </p:nvSpPr>
        <p:spPr>
          <a:xfrm>
            <a:off x="704850" y="2968625"/>
            <a:ext cx="4959985" cy="10083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Online games always force me to compare with other players and to spend money to be better than others.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Text Placeholder 32"/>
          <p:cNvSpPr txBox="1"/>
          <p:nvPr/>
        </p:nvSpPr>
        <p:spPr>
          <a:xfrm>
            <a:off x="704850" y="4139565"/>
            <a:ext cx="4959985" cy="10083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Online games are repetitive in the late of games,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even in MMORPG games in which more rich content and gameplay systems they have.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2560" y="1995805"/>
            <a:ext cx="4617720" cy="2743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5168900" cy="400050"/>
            <a:chOff x="171450" y="381000"/>
            <a:chExt cx="5168900" cy="40005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71B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0" y="381000"/>
              <a:ext cx="32829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Pareto's law in online games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dirty="0" smtClean="0">
                <a:solidFill>
                  <a:schemeClr val="bg1"/>
                </a:solidFill>
              </a:rPr>
              <a:t>08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Text Placeholder 32"/>
          <p:cNvSpPr txBox="1"/>
          <p:nvPr/>
        </p:nvSpPr>
        <p:spPr>
          <a:xfrm>
            <a:off x="704850" y="1904365"/>
            <a:ext cx="5466080" cy="11195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latin typeface="+mn-lt"/>
                <a:cs typeface="+mn-lt"/>
              </a:rPr>
              <a:t>In a F2P game, usually 20%(even less) of squanderers contributes 80%(even more) revenue, while 80% of freeloaders and reasonists are stingy.</a:t>
            </a:r>
            <a:endParaRPr lang="en-US" sz="2000" dirty="0">
              <a:latin typeface="+mn-lt"/>
              <a:cs typeface="+mn-lt"/>
            </a:endParaRPr>
          </a:p>
        </p:txBody>
      </p:sp>
      <p:sp>
        <p:nvSpPr>
          <p:cNvPr id="3" name="Text Placeholder 32"/>
          <p:cNvSpPr txBox="1"/>
          <p:nvPr/>
        </p:nvSpPr>
        <p:spPr>
          <a:xfrm>
            <a:off x="704850" y="2968625"/>
            <a:ext cx="5176520" cy="12185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  <a:sym typeface="+mn-ea"/>
              </a:rPr>
              <a:t>F2P games are designed to squash every coin from Players, they are designed to make different levels of players spend money that corresponds to their levels.  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6" name="Text Placeholder 32"/>
          <p:cNvSpPr txBox="1"/>
          <p:nvPr/>
        </p:nvSpPr>
        <p:spPr>
          <a:xfrm>
            <a:off x="704850" y="4398645"/>
            <a:ext cx="4959985" cy="10083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In other word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s, F2P game is a mirror of reality, a financial game in which players are data of it.   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8425" y="2195195"/>
            <a:ext cx="4515485" cy="2757805"/>
          </a:xfrm>
          <a:prstGeom prst="rect">
            <a:avLst/>
          </a:prstGeom>
        </p:spPr>
      </p:pic>
      <p:sp>
        <p:nvSpPr>
          <p:cNvPr id="12" name="Text Placeholder 32"/>
          <p:cNvSpPr txBox="1"/>
          <p:nvPr/>
        </p:nvSpPr>
        <p:spPr>
          <a:xfrm>
            <a:off x="6406515" y="5064760"/>
            <a:ext cx="4457065" cy="441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When come across something you like, buy it, the money is not really spent, but in another form of company you.  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6" grpId="0"/>
      <p:bldP spid="6" grpId="1"/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4783903" cy="521970"/>
            <a:chOff x="171450" y="381000"/>
            <a:chExt cx="4783903" cy="52197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C75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1" y="381000"/>
              <a:ext cx="289795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Definition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800" dirty="0" smtClean="0">
                <a:solidFill>
                  <a:schemeClr val="bg1"/>
                </a:solidFill>
              </a:rPr>
              <a:t>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2"/>
          <p:cNvSpPr txBox="1"/>
          <p:nvPr/>
        </p:nvSpPr>
        <p:spPr>
          <a:xfrm>
            <a:off x="648335" y="2044065"/>
            <a:ext cx="5398770" cy="18395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massively multiplayer online role-playing game (MMORPG) is a video game that combines aspects of a role-playing video game and a massively multiplayer online game.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32"/>
          <p:cNvSpPr txBox="1"/>
          <p:nvPr/>
        </p:nvSpPr>
        <p:spPr>
          <a:xfrm>
            <a:off x="893063" y="3771906"/>
            <a:ext cx="2243073" cy="10309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3960" y="1589405"/>
            <a:ext cx="5515610" cy="408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4783903" cy="521970"/>
            <a:chOff x="171450" y="381000"/>
            <a:chExt cx="4783903" cy="52197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C75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1" y="381000"/>
              <a:ext cx="289795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he terms I use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800" dirty="0" smtClean="0">
                <a:solidFill>
                  <a:schemeClr val="bg1"/>
                </a:solidFill>
              </a:rPr>
              <a:t>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2"/>
          <p:cNvSpPr txBox="1"/>
          <p:nvPr/>
        </p:nvSpPr>
        <p:spPr>
          <a:xfrm>
            <a:off x="648335" y="2044065"/>
            <a:ext cx="8743315" cy="4108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Freeloader(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白嫖党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 Players who spend no money in F2P games.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32"/>
          <p:cNvSpPr txBox="1"/>
          <p:nvPr/>
        </p:nvSpPr>
        <p:spPr>
          <a:xfrm>
            <a:off x="893063" y="3771906"/>
            <a:ext cx="2243073" cy="10309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32"/>
          <p:cNvSpPr txBox="1"/>
          <p:nvPr/>
        </p:nvSpPr>
        <p:spPr>
          <a:xfrm>
            <a:off x="648335" y="2639695"/>
            <a:ext cx="9631680" cy="649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Reasonist(微氪): Players who spend a little bit of money in games to get a better experience, for instance having a subscription card.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Placeholder 32"/>
          <p:cNvSpPr txBox="1"/>
          <p:nvPr/>
        </p:nvSpPr>
        <p:spPr>
          <a:xfrm>
            <a:off x="648335" y="3717925"/>
            <a:ext cx="9631680" cy="6496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squanderer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氪佬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 Players who maximize their characters’ power no matter how much they cost. 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4783903" cy="407670"/>
            <a:chOff x="171450" y="381000"/>
            <a:chExt cx="4783903" cy="40767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C75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1" y="420370"/>
              <a:ext cx="28979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Role-playing game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dirty="0" smtClean="0">
                <a:solidFill>
                  <a:schemeClr val="bg1"/>
                </a:solidFill>
              </a:rPr>
              <a:t>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2"/>
          <p:cNvSpPr txBox="1"/>
          <p:nvPr/>
        </p:nvSpPr>
        <p:spPr>
          <a:xfrm>
            <a:off x="892810" y="1779270"/>
            <a:ext cx="5714365" cy="10115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Role-playing game is not simply a genre in which players project themselves into characters in the world.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Placeholder 32"/>
          <p:cNvSpPr txBox="1"/>
          <p:nvPr/>
        </p:nvSpPr>
        <p:spPr>
          <a:xfrm>
            <a:off x="892810" y="3046095"/>
            <a:ext cx="5763260" cy="956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A level system and various skills and actions embedded in it are essential to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Role-playing games.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  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43" name="Text Placeholder 32"/>
          <p:cNvSpPr txBox="1"/>
          <p:nvPr/>
        </p:nvSpPr>
        <p:spPr>
          <a:xfrm>
            <a:off x="892810" y="4138930"/>
            <a:ext cx="5763260" cy="8375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Nobody wants to wander in an empty beautiful world.  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7175" y="1967865"/>
            <a:ext cx="5341620" cy="3114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  <p:bldP spid="43" grpId="0"/>
      <p:bldP spid="4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4783903" cy="407670"/>
            <a:chOff x="171450" y="381000"/>
            <a:chExt cx="4783903" cy="40767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C75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1" y="420370"/>
              <a:ext cx="28979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Role-playing game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dirty="0" smtClean="0">
                <a:solidFill>
                  <a:schemeClr val="bg1"/>
                </a:solidFill>
              </a:rPr>
              <a:t>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2"/>
          <p:cNvSpPr txBox="1"/>
          <p:nvPr/>
        </p:nvSpPr>
        <p:spPr>
          <a:xfrm>
            <a:off x="892810" y="1910715"/>
            <a:ext cx="4699000" cy="10115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Players are motivated not only by a compelling story but also by a well-crafted level system.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11" name="Text Placeholder 32"/>
          <p:cNvSpPr txBox="1"/>
          <p:nvPr/>
        </p:nvSpPr>
        <p:spPr>
          <a:xfrm>
            <a:off x="892810" y="3305175"/>
            <a:ext cx="4805045" cy="1477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Keeping the game balanced is always most important in single-player games while disrupting balance is the key to making money from a MMORPG.   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2645" y="1856740"/>
            <a:ext cx="6044565" cy="3416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4783903" cy="400050"/>
            <a:chOff x="171450" y="381000"/>
            <a:chExt cx="4783903" cy="40005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F7B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1" y="412750"/>
              <a:ext cx="28979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 inflation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800" dirty="0" smtClean="0">
                <a:solidFill>
                  <a:schemeClr val="bg1"/>
                </a:solidFill>
              </a:rPr>
              <a:t>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32"/>
          <p:cNvSpPr txBox="1"/>
          <p:nvPr/>
        </p:nvSpPr>
        <p:spPr>
          <a:xfrm>
            <a:off x="892810" y="1623695"/>
            <a:ext cx="6414135" cy="10115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It’s imbalanced from the beginning of an MMORPG, players who invest massive money are much more powerful than those who spend less or no money.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7" name="Text Placeholder 32"/>
          <p:cNvSpPr txBox="1"/>
          <p:nvPr/>
        </p:nvSpPr>
        <p:spPr>
          <a:xfrm>
            <a:off x="892810" y="3046095"/>
            <a:ext cx="6414135" cy="1477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The nature of MMORPG gameplay is to get stronger and stronger. Each version updates new characters, weapons, items, and so on. Those all need more money to maintain relative power.  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4783903" cy="400050"/>
            <a:chOff x="171450" y="381000"/>
            <a:chExt cx="4783903" cy="40005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F7B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1" y="412750"/>
              <a:ext cx="28979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 inflation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800" dirty="0" smtClean="0">
                <a:solidFill>
                  <a:schemeClr val="bg1"/>
                </a:solidFill>
              </a:rPr>
              <a:t>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32"/>
          <p:cNvSpPr txBox="1"/>
          <p:nvPr/>
        </p:nvSpPr>
        <p:spPr>
          <a:xfrm>
            <a:off x="892810" y="1854835"/>
            <a:ext cx="5253355" cy="10102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In single-player RPG games, power is absolute, players are stronger and better than before.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7" name="Text Placeholder 32"/>
          <p:cNvSpPr txBox="1"/>
          <p:nvPr/>
        </p:nvSpPr>
        <p:spPr>
          <a:xfrm>
            <a:off x="899795" y="3429000"/>
            <a:ext cx="5511800" cy="1477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While in MMORPG games power is relative, even it’s true that a player is stronger than himself in the last version, compared to other players, he could be frustrated.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1295" y="1854835"/>
            <a:ext cx="5371465" cy="3877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4783903" cy="400050"/>
            <a:chOff x="171450" y="381000"/>
            <a:chExt cx="4783903" cy="400050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F7B7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401" y="412750"/>
              <a:ext cx="289795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 inflation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800" dirty="0" smtClean="0">
                <a:solidFill>
                  <a:schemeClr val="bg1"/>
                </a:solidFill>
              </a:rPr>
              <a:t>03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32"/>
          <p:cNvSpPr txBox="1"/>
          <p:nvPr/>
        </p:nvSpPr>
        <p:spPr>
          <a:xfrm>
            <a:off x="892810" y="1854835"/>
            <a:ext cx="6470650" cy="10102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At first, players who spend less or no money deal normal damage to enemies, while squanderers instant kill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enemies.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</a:rPr>
              <a:t> 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</a:endParaRPr>
          </a:p>
        </p:txBody>
      </p:sp>
      <p:sp>
        <p:nvSpPr>
          <p:cNvPr id="7" name="Text Placeholder 32"/>
          <p:cNvSpPr txBox="1"/>
          <p:nvPr/>
        </p:nvSpPr>
        <p:spPr>
          <a:xfrm>
            <a:off x="892810" y="3354705"/>
            <a:ext cx="6414135" cy="14776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charset="-127"/>
                <a:ea typeface="Malgun Gothic" panose="020B0503020000020004" charset="-127"/>
                <a:sym typeface="+mn-ea"/>
              </a:rPr>
              <a:t>As versions are updated, freeloaders who play every day can also instant kill enemies, consequently the combat system design is meaningless.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charset="-127"/>
              <a:ea typeface="Malgun Gothic" panose="020B0503020000020004" charset="-127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3460" y="2625090"/>
            <a:ext cx="3970020" cy="2420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71450" y="381000"/>
            <a:ext cx="9332596" cy="822325"/>
            <a:chOff x="171450" y="381000"/>
            <a:chExt cx="9332596" cy="822325"/>
          </a:xfrm>
        </p:grpSpPr>
        <p:sp>
          <p:nvSpPr>
            <p:cNvPr id="4" name="平行四边形 3"/>
            <p:cNvSpPr/>
            <p:nvPr/>
          </p:nvSpPr>
          <p:spPr>
            <a:xfrm>
              <a:off x="1562100" y="476250"/>
              <a:ext cx="495300" cy="247650"/>
            </a:xfrm>
            <a:prstGeom prst="parallelogram">
              <a:avLst/>
            </a:prstGeom>
            <a:solidFill>
              <a:srgbClr val="C75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71450" y="381000"/>
              <a:ext cx="1695450" cy="400050"/>
            </a:xfrm>
            <a:prstGeom prst="parallelogram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057401" y="381000"/>
              <a:ext cx="7446645" cy="822325"/>
              <a:chOff x="979259" y="377372"/>
              <a:chExt cx="9007044" cy="822325"/>
            </a:xfrm>
          </p:grpSpPr>
          <p:sp>
            <p:nvSpPr>
              <p:cNvPr id="7" name="文本框 49"/>
              <p:cNvSpPr txBox="1">
                <a:spLocks noChangeArrowheads="1"/>
              </p:cNvSpPr>
              <p:nvPr/>
            </p:nvSpPr>
            <p:spPr bwMode="auto">
              <a:xfrm>
                <a:off x="979259" y="677727"/>
                <a:ext cx="9007044" cy="521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3895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3895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3895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3895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Systems that treat players as financial data</a:t>
                </a:r>
                <a:endPara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79259" y="377372"/>
                <a:ext cx="455459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onetized Gameplay Systems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14325" y="328386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04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 Placeholder 32"/>
          <p:cNvSpPr txBox="1"/>
          <p:nvPr/>
        </p:nvSpPr>
        <p:spPr>
          <a:xfrm>
            <a:off x="704850" y="1911350"/>
            <a:ext cx="6470650" cy="10102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Take Genshin Impact as an example - In Genshin Impact all systems are Monetized, such as level system, characters, and weapons.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8545" y="2625090"/>
            <a:ext cx="5710555" cy="3053715"/>
          </a:xfrm>
          <a:prstGeom prst="rect">
            <a:avLst/>
          </a:prstGeom>
        </p:spPr>
      </p:pic>
      <p:sp>
        <p:nvSpPr>
          <p:cNvPr id="11" name="Text Placeholder 32"/>
          <p:cNvSpPr txBox="1"/>
          <p:nvPr/>
        </p:nvSpPr>
        <p:spPr>
          <a:xfrm>
            <a:off x="704850" y="3361055"/>
            <a:ext cx="5162550" cy="10102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微软雅黑" panose="020B0503020204020204" pitchFamily="34" charset="-122"/>
                <a:cs typeface="+mn-lt"/>
              </a:rPr>
              <a:t>Players need to spend real money to unlock characters’ abilities and get exclusive weapons for characters.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1" grpId="1"/>
    </p:bldLst>
  </p:timing>
</p:sld>
</file>

<file path=ppt/tags/tag1.xml><?xml version="1.0" encoding="utf-8"?>
<p:tagLst xmlns:p="http://schemas.openxmlformats.org/presentationml/2006/main">
  <p:tag name="commondata" val="eyJoZGlkIjoiNmFhOTQ4OWU2NWVkOWUwZGJhYjJhMmNhYWNiNWUyMz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3917</Words>
  <Application>WPS 演示</Application>
  <PresentationFormat>宽屏</PresentationFormat>
  <Paragraphs>114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STHeiti Light</vt:lpstr>
      <vt:lpstr>Neris Thin</vt:lpstr>
      <vt:lpstr>Segoe Print</vt:lpstr>
      <vt:lpstr>Malgun Gothic</vt:lpstr>
      <vt:lpstr>华文细黑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cuphead</cp:lastModifiedBy>
  <cp:revision>43</cp:revision>
  <dcterms:created xsi:type="dcterms:W3CDTF">2017-12-01T03:39:00Z</dcterms:created>
  <dcterms:modified xsi:type="dcterms:W3CDTF">2024-05-18T05:56:06Z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1D5F28343C3D4537A8B4FE5F95069185_12</vt:lpwstr>
  </property>
</Properties>
</file>